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5"/>
  </p:notesMasterIdLst>
  <p:sldIdLst>
    <p:sldId id="256" r:id="rId2"/>
    <p:sldId id="257" r:id="rId3"/>
    <p:sldId id="265" r:id="rId4"/>
    <p:sldId id="258" r:id="rId5"/>
    <p:sldId id="267" r:id="rId6"/>
    <p:sldId id="273" r:id="rId7"/>
    <p:sldId id="270" r:id="rId8"/>
    <p:sldId id="260" r:id="rId9"/>
    <p:sldId id="261" r:id="rId10"/>
    <p:sldId id="262" r:id="rId11"/>
    <p:sldId id="266" r:id="rId12"/>
    <p:sldId id="272"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79551" autoAdjust="0"/>
  </p:normalViewPr>
  <p:slideViewPr>
    <p:cSldViewPr>
      <p:cViewPr varScale="1">
        <p:scale>
          <a:sx n="61" d="100"/>
          <a:sy n="61" d="100"/>
        </p:scale>
        <p:origin x="538"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F2C106-C6D3-4FC7-90B1-1B8109C19857}" type="datetimeFigureOut">
              <a:rPr lang="en-US" smtClean="0"/>
              <a:t>2/23/2018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3B0F0D-3D7B-4802-AF7F-DADECDD89EED}" type="slidenum">
              <a:rPr lang="en-US" smtClean="0"/>
              <a:t>‹#›</a:t>
            </a:fld>
            <a:endParaRPr lang="en-US"/>
          </a:p>
        </p:txBody>
      </p:sp>
    </p:spTree>
    <p:extLst>
      <p:ext uri="{BB962C8B-B14F-4D97-AF65-F5344CB8AC3E}">
        <p14:creationId xmlns:p14="http://schemas.microsoft.com/office/powerpoint/2010/main" val="2105994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1</a:t>
            </a:fld>
            <a:endParaRPr lang="en-US"/>
          </a:p>
        </p:txBody>
      </p:sp>
    </p:spTree>
    <p:extLst>
      <p:ext uri="{BB962C8B-B14F-4D97-AF65-F5344CB8AC3E}">
        <p14:creationId xmlns:p14="http://schemas.microsoft.com/office/powerpoint/2010/main" val="3970318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PERFORMANCE STANDARD</a:t>
            </a:r>
          </a:p>
          <a:p>
            <a:endParaRPr lang="en-US" dirty="0" smtClean="0"/>
          </a:p>
          <a:p>
            <a:r>
              <a:rPr lang="en-US" dirty="0" smtClean="0"/>
              <a:t>Cage sanitation for particular facility </a:t>
            </a:r>
            <a:r>
              <a:rPr lang="en-US" dirty="0" smtClean="0"/>
              <a:t>situation</a:t>
            </a:r>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10</a:t>
            </a:fld>
            <a:endParaRPr lang="en-US"/>
          </a:p>
        </p:txBody>
      </p:sp>
    </p:spTree>
    <p:extLst>
      <p:ext uri="{BB962C8B-B14F-4D97-AF65-F5344CB8AC3E}">
        <p14:creationId xmlns:p14="http://schemas.microsoft.com/office/powerpoint/2010/main" val="1860798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EXCEPTION</a:t>
            </a:r>
          </a:p>
          <a:p>
            <a:endParaRPr lang="en-US" dirty="0" smtClean="0"/>
          </a:p>
          <a:p>
            <a:r>
              <a:rPr lang="en-US" dirty="0" smtClean="0"/>
              <a:t>Guide provides requirements</a:t>
            </a:r>
            <a:r>
              <a:rPr lang="en-US" baseline="0" dirty="0" smtClean="0"/>
              <a:t> but there can be exceptions for documents scientific reasons or animal welfare</a:t>
            </a:r>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11</a:t>
            </a:fld>
            <a:endParaRPr lang="en-US"/>
          </a:p>
        </p:txBody>
      </p:sp>
    </p:spTree>
    <p:extLst>
      <p:ext uri="{BB962C8B-B14F-4D97-AF65-F5344CB8AC3E}">
        <p14:creationId xmlns:p14="http://schemas.microsoft.com/office/powerpoint/2010/main" val="2107267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Goal:  </a:t>
            </a:r>
            <a:r>
              <a:rPr lang="en-US" dirty="0" smtClean="0"/>
              <a:t>Understanding </a:t>
            </a:r>
            <a:r>
              <a:rPr lang="en-US" i="1" dirty="0" smtClean="0"/>
              <a:t>Guide</a:t>
            </a:r>
            <a:r>
              <a:rPr lang="en-US" dirty="0" smtClean="0"/>
              <a:t> departures and to appropriately report findings to address institutional regulatory burden. </a:t>
            </a:r>
          </a:p>
          <a:p>
            <a:endParaRPr lang="en-US" smtClean="0"/>
          </a:p>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12</a:t>
            </a:fld>
            <a:endParaRPr lang="en-US"/>
          </a:p>
        </p:txBody>
      </p:sp>
    </p:spTree>
    <p:extLst>
      <p:ext uri="{BB962C8B-B14F-4D97-AF65-F5344CB8AC3E}">
        <p14:creationId xmlns:p14="http://schemas.microsoft.com/office/powerpoint/2010/main" val="2017105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Four different scenarios:</a:t>
            </a:r>
          </a:p>
          <a:p>
            <a:pPr marL="228600" indent="-228600">
              <a:buAutoNum type="arabicPeriod"/>
            </a:pPr>
            <a:r>
              <a:rPr lang="en-US" dirty="0" smtClean="0"/>
              <a:t>Noncompliance</a:t>
            </a:r>
          </a:p>
          <a:p>
            <a:pPr marL="228600" indent="-228600">
              <a:buAutoNum type="arabicPeriod"/>
            </a:pPr>
            <a:r>
              <a:rPr lang="en-US" dirty="0" smtClean="0"/>
              <a:t>Approved Departure</a:t>
            </a:r>
          </a:p>
          <a:p>
            <a:pPr marL="228600" indent="-228600">
              <a:buAutoNum type="arabicPeriod"/>
            </a:pPr>
            <a:r>
              <a:rPr lang="en-US" dirty="0" smtClean="0"/>
              <a:t>Performance</a:t>
            </a:r>
            <a:r>
              <a:rPr lang="en-US" baseline="0" dirty="0" smtClean="0"/>
              <a:t> Standard</a:t>
            </a:r>
            <a:endParaRPr lang="en-US" dirty="0" smtClean="0"/>
          </a:p>
          <a:p>
            <a:pPr marL="228600" indent="-228600">
              <a:buAutoNum type="arabicPeriod"/>
            </a:pPr>
            <a:r>
              <a:rPr lang="en-US" dirty="0" smtClean="0"/>
              <a:t>Exception identified in the Guide</a:t>
            </a:r>
          </a:p>
          <a:p>
            <a:pPr marL="0" indent="0">
              <a:buNone/>
            </a:pPr>
            <a:endParaRPr lang="en-US" dirty="0" smtClean="0"/>
          </a:p>
        </p:txBody>
      </p:sp>
      <p:sp>
        <p:nvSpPr>
          <p:cNvPr id="4" name="Slide Number Placeholder 3"/>
          <p:cNvSpPr>
            <a:spLocks noGrp="1"/>
          </p:cNvSpPr>
          <p:nvPr>
            <p:ph type="sldNum" sz="quarter" idx="10"/>
          </p:nvPr>
        </p:nvSpPr>
        <p:spPr/>
        <p:txBody>
          <a:bodyPr/>
          <a:lstStyle/>
          <a:p>
            <a:fld id="{293B0F0D-3D7B-4802-AF7F-DADECDD89EED}" type="slidenum">
              <a:rPr lang="en-US" smtClean="0"/>
              <a:t>13</a:t>
            </a:fld>
            <a:endParaRPr lang="en-US"/>
          </a:p>
        </p:txBody>
      </p:sp>
    </p:spTree>
    <p:extLst>
      <p:ext uri="{BB962C8B-B14F-4D97-AF65-F5344CB8AC3E}">
        <p14:creationId xmlns:p14="http://schemas.microsoft.com/office/powerpoint/2010/main" val="183626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module is for IACUC audiences with</a:t>
            </a:r>
            <a:r>
              <a:rPr lang="en-US" baseline="0" dirty="0" smtClean="0"/>
              <a:t> PHS funds and NSF funds </a:t>
            </a:r>
            <a:r>
              <a:rPr lang="en-US" baseline="0" dirty="0" smtClean="0"/>
              <a:t>institutions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2</a:t>
            </a:fld>
            <a:endParaRPr lang="en-US"/>
          </a:p>
        </p:txBody>
      </p:sp>
    </p:spTree>
    <p:extLst>
      <p:ext uri="{BB962C8B-B14F-4D97-AF65-F5344CB8AC3E}">
        <p14:creationId xmlns:p14="http://schemas.microsoft.com/office/powerpoint/2010/main" val="2797243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3</a:t>
            </a:fld>
            <a:endParaRPr lang="en-US"/>
          </a:p>
        </p:txBody>
      </p:sp>
    </p:spTree>
    <p:extLst>
      <p:ext uri="{BB962C8B-B14F-4D97-AF65-F5344CB8AC3E}">
        <p14:creationId xmlns:p14="http://schemas.microsoft.com/office/powerpoint/2010/main" val="2017105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citation</a:t>
            </a:r>
          </a:p>
          <a:p>
            <a:endParaRPr lang="en-US" dirty="0" smtClean="0"/>
          </a:p>
          <a:p>
            <a:r>
              <a:rPr lang="en-US" dirty="0" smtClean="0"/>
              <a:t>Reference</a:t>
            </a:r>
            <a:r>
              <a:rPr lang="en-US" baseline="0" dirty="0" smtClean="0"/>
              <a:t> materials</a:t>
            </a:r>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4</a:t>
            </a:fld>
            <a:endParaRPr lang="en-US"/>
          </a:p>
        </p:txBody>
      </p:sp>
    </p:spTree>
    <p:extLst>
      <p:ext uri="{BB962C8B-B14F-4D97-AF65-F5344CB8AC3E}">
        <p14:creationId xmlns:p14="http://schemas.microsoft.com/office/powerpoint/2010/main" val="2532734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Formative Assessment</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Objective:</a:t>
            </a:r>
            <a:r>
              <a:rPr lang="en-US" baseline="0" dirty="0" smtClean="0"/>
              <a:t>  </a:t>
            </a:r>
            <a:r>
              <a:rPr lang="en-US" u="none" dirty="0" smtClean="0"/>
              <a:t>Define</a:t>
            </a:r>
            <a:r>
              <a:rPr lang="en-US" i="1" u="none" dirty="0" smtClean="0"/>
              <a:t> </a:t>
            </a:r>
            <a:r>
              <a:rPr lang="en-US" b="1" dirty="0" smtClean="0"/>
              <a:t>must</a:t>
            </a:r>
            <a:r>
              <a:rPr lang="en-US" dirty="0" smtClean="0"/>
              <a:t>, </a:t>
            </a:r>
            <a:r>
              <a:rPr lang="en-US" b="1" dirty="0" smtClean="0"/>
              <a:t>should,</a:t>
            </a:r>
            <a:r>
              <a:rPr lang="en-US" dirty="0" smtClean="0"/>
              <a:t> or</a:t>
            </a:r>
            <a:r>
              <a:rPr lang="en-US" b="1" dirty="0" smtClean="0"/>
              <a:t> may</a:t>
            </a:r>
            <a:r>
              <a:rPr lang="en-US" dirty="0" smtClean="0"/>
              <a:t>. </a:t>
            </a:r>
            <a:r>
              <a:rPr lang="en-US" sz="1050" dirty="0" smtClean="0"/>
              <a:t>(LOC)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a:buFont typeface="Wingdings" charset="2"/>
              <a:buChar char="u"/>
            </a:pPr>
            <a:r>
              <a:rPr lang="en-US" dirty="0" smtClean="0"/>
              <a:t>Based on your knowledge of the </a:t>
            </a:r>
            <a:r>
              <a:rPr lang="en-US" i="1" dirty="0" smtClean="0"/>
              <a:t>Guide,</a:t>
            </a:r>
            <a:r>
              <a:rPr lang="en-US" dirty="0" smtClean="0"/>
              <a:t> define a </a:t>
            </a:r>
            <a:r>
              <a:rPr lang="en-US" i="1" dirty="0" smtClean="0"/>
              <a:t>must</a:t>
            </a:r>
            <a:r>
              <a:rPr lang="en-US" dirty="0" smtClean="0"/>
              <a:t>, </a:t>
            </a:r>
            <a:r>
              <a:rPr lang="en-US" i="1" dirty="0" smtClean="0"/>
              <a:t>should </a:t>
            </a:r>
            <a:r>
              <a:rPr lang="en-US" dirty="0" smtClean="0"/>
              <a:t>and </a:t>
            </a:r>
            <a:r>
              <a:rPr lang="en-US" i="1" dirty="0" smtClean="0"/>
              <a:t>may</a:t>
            </a:r>
            <a:r>
              <a:rPr lang="en-US" dirty="0" smtClean="0"/>
              <a:t>.</a:t>
            </a:r>
          </a:p>
          <a:p>
            <a:pPr>
              <a:buFont typeface="Wingdings" charset="2"/>
              <a:buChar char="u"/>
            </a:pPr>
            <a:r>
              <a:rPr lang="en-US" dirty="0" smtClean="0"/>
              <a:t>Together provide an example of each.</a:t>
            </a:r>
          </a:p>
          <a:p>
            <a:pPr>
              <a:buFont typeface="Wingdings" charset="2"/>
              <a:buChar char="u"/>
            </a:pPr>
            <a:r>
              <a:rPr lang="en-US" dirty="0" smtClean="0"/>
              <a:t>Report out to the whole group.</a:t>
            </a:r>
          </a:p>
          <a:p>
            <a:endParaRPr lang="en-US" dirty="0" smtClean="0"/>
          </a:p>
          <a:p>
            <a:r>
              <a:rPr lang="en-US" dirty="0" smtClean="0"/>
              <a:t>Resources:  A copy of the </a:t>
            </a:r>
            <a:r>
              <a:rPr lang="en-US" i="1" dirty="0" smtClean="0"/>
              <a:t>Guide</a:t>
            </a:r>
            <a:r>
              <a:rPr lang="en-US" dirty="0" smtClean="0"/>
              <a:t> should be provided at each table</a:t>
            </a:r>
            <a:r>
              <a:rPr lang="en-US" baseline="0" dirty="0" smtClean="0"/>
              <a:t> for groups that may not be familiar with the Guide.  If the groups need practice they could use the Guides to refine their definitions and examples.</a:t>
            </a:r>
          </a:p>
          <a:p>
            <a:endParaRPr lang="en-US" dirty="0" smtClean="0"/>
          </a:p>
          <a:p>
            <a:r>
              <a:rPr lang="en-US" dirty="0" smtClean="0"/>
              <a:t>If the groups do a good job</a:t>
            </a:r>
            <a:r>
              <a:rPr lang="en-US" baseline="0" dirty="0" smtClean="0"/>
              <a:t> of providing examples then move on to the next activity.  If there are many errors continue discussion to clarify.</a:t>
            </a:r>
          </a:p>
          <a:p>
            <a:endParaRPr lang="en-US" baseline="0" dirty="0" smtClean="0"/>
          </a:p>
          <a:p>
            <a:r>
              <a:rPr lang="en-US" baseline="0" dirty="0" smtClean="0"/>
              <a:t>By sharing one definition and/or example from each group the activity can take less time. (For example, ask Table 1 to share their “must”, Table 2 share their “should”…)</a:t>
            </a:r>
          </a:p>
          <a:p>
            <a:endParaRPr lang="en-US" baseline="0" dirty="0" smtClean="0"/>
          </a:p>
          <a:p>
            <a:r>
              <a:rPr lang="en-US" baseline="0" dirty="0" smtClean="0"/>
              <a:t>Facilitators will write definitions and examples on easel boards for the group to see.</a:t>
            </a:r>
          </a:p>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5</a:t>
            </a:fld>
            <a:endParaRPr lang="en-US"/>
          </a:p>
        </p:txBody>
      </p:sp>
    </p:spTree>
    <p:extLst>
      <p:ext uri="{BB962C8B-B14F-4D97-AF65-F5344CB8AC3E}">
        <p14:creationId xmlns:p14="http://schemas.microsoft.com/office/powerpoint/2010/main" val="795312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0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smtClean="0"/>
              <a:t>Objective:  Identify </a:t>
            </a:r>
            <a:r>
              <a:rPr lang="en-US" dirty="0" smtClean="0"/>
              <a:t>an IACUC </a:t>
            </a:r>
            <a:r>
              <a:rPr lang="en-US" b="1" dirty="0" smtClean="0"/>
              <a:t>approved departure, exception</a:t>
            </a:r>
            <a:r>
              <a:rPr lang="en-US" dirty="0" smtClean="0"/>
              <a:t> or a validated </a:t>
            </a:r>
            <a:r>
              <a:rPr lang="en-US" b="1" dirty="0" smtClean="0"/>
              <a:t>performance standard</a:t>
            </a:r>
            <a:r>
              <a:rPr lang="en-US" dirty="0" smtClean="0"/>
              <a:t>. </a:t>
            </a:r>
            <a:r>
              <a:rPr lang="en-US" sz="1050" dirty="0" smtClean="0"/>
              <a:t>(LOC/HOC)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p>
          <a:p>
            <a:r>
              <a:rPr lang="en-US" dirty="0" smtClean="0"/>
              <a:t>If the groups do a good job</a:t>
            </a:r>
            <a:r>
              <a:rPr lang="en-US" baseline="0" dirty="0" smtClean="0"/>
              <a:t> of providing examples then move on to the next activity.  If there are many errors continue discussion to clarify.</a:t>
            </a:r>
          </a:p>
          <a:p>
            <a:endParaRPr lang="en-US" baseline="0" dirty="0" smtClean="0"/>
          </a:p>
          <a:p>
            <a:r>
              <a:rPr lang="en-US" baseline="0" dirty="0" smtClean="0"/>
              <a:t>Share one definition and/or example from each group the activity can take less time. (For example, ask Table 1 to share their “must”, Table 2 share their “should”…)</a:t>
            </a:r>
          </a:p>
          <a:p>
            <a:endParaRPr lang="en-US" baseline="0" dirty="0" smtClean="0"/>
          </a:p>
          <a:p>
            <a:r>
              <a:rPr lang="en-US" baseline="0" dirty="0" smtClean="0"/>
              <a:t>Facilitators will write definitions and examples on easel boards for the group to see.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Provide a short introduction to a scenario and ask the participants to develop this into one of the 3 themes above.</a:t>
            </a:r>
            <a:endParaRPr lang="en-US" sz="1000"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6</a:t>
            </a:fld>
            <a:endParaRPr lang="en-US"/>
          </a:p>
        </p:txBody>
      </p:sp>
    </p:spTree>
    <p:extLst>
      <p:ext uri="{BB962C8B-B14F-4D97-AF65-F5344CB8AC3E}">
        <p14:creationId xmlns:p14="http://schemas.microsoft.com/office/powerpoint/2010/main" val="75862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Formative Assessment</a:t>
            </a:r>
          </a:p>
          <a:p>
            <a:endParaRPr lang="en-US" dirty="0" smtClean="0"/>
          </a:p>
          <a:p>
            <a:pPr lvl="0"/>
            <a:r>
              <a:rPr lang="en-US" dirty="0" smtClean="0"/>
              <a:t>Objectives:</a:t>
            </a:r>
            <a:r>
              <a:rPr lang="en-US" baseline="0" dirty="0" smtClean="0"/>
              <a:t>  </a:t>
            </a:r>
            <a:r>
              <a:rPr lang="en-US" u="sng" dirty="0" smtClean="0"/>
              <a:t>Categorize</a:t>
            </a:r>
            <a:r>
              <a:rPr lang="en-US" dirty="0" smtClean="0"/>
              <a:t> the status of a finding as not a departure, an approved departure, or noncompliance. </a:t>
            </a:r>
            <a:r>
              <a:rPr lang="en-US" sz="1050" dirty="0" smtClean="0"/>
              <a:t>(HOC)</a:t>
            </a:r>
          </a:p>
          <a:p>
            <a:pPr lvl="0"/>
            <a:r>
              <a:rPr lang="en-US" u="sng" dirty="0" smtClean="0"/>
              <a:t>Determine</a:t>
            </a:r>
            <a:r>
              <a:rPr lang="en-US" dirty="0" smtClean="0"/>
              <a:t> the appropriate reporting requirements for a departure from the </a:t>
            </a:r>
            <a:r>
              <a:rPr lang="en-US" i="1" dirty="0" smtClean="0"/>
              <a:t>Guide</a:t>
            </a:r>
            <a:r>
              <a:rPr lang="en-US" dirty="0" smtClean="0"/>
              <a:t>. </a:t>
            </a:r>
            <a:r>
              <a:rPr lang="en-US" sz="1050" dirty="0" smtClean="0"/>
              <a:t>(LOC/HOC)</a:t>
            </a:r>
          </a:p>
          <a:p>
            <a:pPr lvl="0"/>
            <a:endParaRPr lang="en-US" sz="1050" dirty="0" smtClean="0"/>
          </a:p>
          <a:p>
            <a:pPr lvl="0"/>
            <a:r>
              <a:rPr lang="en-US" sz="1050" dirty="0" smtClean="0"/>
              <a:t>Practice using tool.  Fun to do brain teasers.</a:t>
            </a:r>
          </a:p>
          <a:p>
            <a:pPr lvl="0"/>
            <a:r>
              <a:rPr lang="en-US" sz="1050" dirty="0" smtClean="0"/>
              <a:t>Scenarios can</a:t>
            </a:r>
            <a:r>
              <a:rPr lang="en-US" sz="1050" baseline="0" dirty="0" smtClean="0"/>
              <a:t> be changed up to fit if you would like to focus on specifics with your IACUC.</a:t>
            </a:r>
            <a:endParaRPr lang="en-US" sz="1050" dirty="0" smtClean="0"/>
          </a:p>
          <a:p>
            <a:endParaRPr lang="en-US" dirty="0" smtClean="0"/>
          </a:p>
          <a:p>
            <a:r>
              <a:rPr lang="en-US" dirty="0" smtClean="0"/>
              <a:t>Could</a:t>
            </a:r>
            <a:r>
              <a:rPr lang="en-US" baseline="0" dirty="0" smtClean="0"/>
              <a:t> add r</a:t>
            </a:r>
            <a:r>
              <a:rPr lang="en-US" dirty="0" smtClean="0"/>
              <a:t>ole playing</a:t>
            </a:r>
          </a:p>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7</a:t>
            </a:fld>
            <a:endParaRPr lang="en-US"/>
          </a:p>
        </p:txBody>
      </p:sp>
    </p:spTree>
    <p:extLst>
      <p:ext uri="{BB962C8B-B14F-4D97-AF65-F5344CB8AC3E}">
        <p14:creationId xmlns:p14="http://schemas.microsoft.com/office/powerpoint/2010/main" val="297380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NONCOMPLIANCE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Inspection issue</a:t>
            </a:r>
          </a:p>
          <a:p>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8</a:t>
            </a:fld>
            <a:endParaRPr lang="en-US"/>
          </a:p>
        </p:txBody>
      </p:sp>
    </p:spTree>
    <p:extLst>
      <p:ext uri="{BB962C8B-B14F-4D97-AF65-F5344CB8AC3E}">
        <p14:creationId xmlns:p14="http://schemas.microsoft.com/office/powerpoint/2010/main" val="3288918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APPROVED DEPARTURE</a:t>
            </a:r>
          </a:p>
          <a:p>
            <a:endParaRPr lang="en-US" dirty="0" smtClean="0"/>
          </a:p>
          <a:p>
            <a:r>
              <a:rPr lang="en-US" dirty="0" smtClean="0"/>
              <a:t>Sheep confined in stanchion for scientific reasons</a:t>
            </a:r>
            <a:endParaRPr lang="en-US" dirty="0"/>
          </a:p>
        </p:txBody>
      </p:sp>
      <p:sp>
        <p:nvSpPr>
          <p:cNvPr id="4" name="Slide Number Placeholder 3"/>
          <p:cNvSpPr>
            <a:spLocks noGrp="1"/>
          </p:cNvSpPr>
          <p:nvPr>
            <p:ph type="sldNum" sz="quarter" idx="10"/>
          </p:nvPr>
        </p:nvSpPr>
        <p:spPr/>
        <p:txBody>
          <a:bodyPr/>
          <a:lstStyle/>
          <a:p>
            <a:fld id="{293B0F0D-3D7B-4802-AF7F-DADECDD89EED}" type="slidenum">
              <a:rPr lang="en-US" smtClean="0"/>
              <a:t>9</a:t>
            </a:fld>
            <a:endParaRPr lang="en-US"/>
          </a:p>
        </p:txBody>
      </p:sp>
    </p:spTree>
    <p:extLst>
      <p:ext uri="{BB962C8B-B14F-4D97-AF65-F5344CB8AC3E}">
        <p14:creationId xmlns:p14="http://schemas.microsoft.com/office/powerpoint/2010/main" val="2862969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828B064-2D40-43E8-BA9E-49200F5BCAAA}" type="datetimeFigureOut">
              <a:rPr lang="en-US" smtClean="0"/>
              <a:t>2/23/2018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28B064-2D40-43E8-BA9E-49200F5BCAAA}"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28B064-2D40-43E8-BA9E-49200F5BCAAA}"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28B064-2D40-43E8-BA9E-49200F5BCAAA}"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28B064-2D40-43E8-BA9E-49200F5BCAAA}"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828B064-2D40-43E8-BA9E-49200F5BCAAA}"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D6268C-5450-4CC1-811E-D63EEAB2CFCC}"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8B064-2D40-43E8-BA9E-49200F5BCAAA}" type="datetimeFigureOut">
              <a:rPr lang="en-US" smtClean="0"/>
              <a:t>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28B064-2D40-43E8-BA9E-49200F5BCAAA}" type="datetimeFigureOut">
              <a:rPr lang="en-US" smtClean="0"/>
              <a:t>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8B064-2D40-43E8-BA9E-49200F5BCAAA}" type="datetimeFigureOut">
              <a:rPr lang="en-US" smtClean="0"/>
              <a:t>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828B064-2D40-43E8-BA9E-49200F5BCAAA}" type="datetimeFigureOut">
              <a:rPr lang="en-US" smtClean="0"/>
              <a:t>2/23/2018</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8B064-2D40-43E8-BA9E-49200F5BCAAA}" type="datetimeFigureOut">
              <a:rPr lang="en-US" smtClean="0"/>
              <a:t>2/23/2018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FD6268C-5450-4CC1-811E-D63EEAB2CFC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828B064-2D40-43E8-BA9E-49200F5BCAAA}" type="datetimeFigureOut">
              <a:rPr lang="en-US" smtClean="0"/>
              <a:t>2/23/2018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FD6268C-5450-4CC1-811E-D63EEAB2CFC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Departures	</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Kari </a:t>
            </a:r>
            <a:r>
              <a:rPr lang="en-US" dirty="0" err="1" smtClean="0"/>
              <a:t>Koszdin</a:t>
            </a:r>
            <a:endParaRPr lang="en-US" dirty="0" smtClean="0"/>
          </a:p>
          <a:p>
            <a:r>
              <a:rPr lang="en-US" dirty="0" smtClean="0"/>
              <a:t>Kirk </a:t>
            </a:r>
            <a:r>
              <a:rPr lang="en-US" dirty="0" err="1" smtClean="0"/>
              <a:t>Lubick</a:t>
            </a:r>
            <a:endParaRPr lang="en-US" dirty="0" smtClean="0"/>
          </a:p>
          <a:p>
            <a:r>
              <a:rPr lang="en-US" dirty="0" smtClean="0"/>
              <a:t>Gretchen Hundertmark</a:t>
            </a:r>
          </a:p>
          <a:p>
            <a:r>
              <a:rPr lang="en-US" dirty="0" smtClean="0"/>
              <a:t>Dawn O’Connor</a:t>
            </a:r>
            <a:endParaRPr lang="en-US" dirty="0"/>
          </a:p>
        </p:txBody>
      </p:sp>
    </p:spTree>
    <p:extLst>
      <p:ext uri="{BB962C8B-B14F-4D97-AF65-F5344CB8AC3E}">
        <p14:creationId xmlns:p14="http://schemas.microsoft.com/office/powerpoint/2010/main" val="594112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024744" cy="801136"/>
          </a:xfrm>
        </p:spPr>
        <p:txBody>
          <a:bodyPr/>
          <a:lstStyle/>
          <a:p>
            <a:pPr algn="ctr"/>
            <a:r>
              <a:rPr lang="en-US" dirty="0" smtClean="0"/>
              <a:t>IVC Cage Sanitation</a:t>
            </a:r>
            <a:endParaRPr lang="en-US" dirty="0"/>
          </a:p>
        </p:txBody>
      </p:sp>
      <p:sp>
        <p:nvSpPr>
          <p:cNvPr id="3" name="Content Placeholder 2"/>
          <p:cNvSpPr>
            <a:spLocks noGrp="1"/>
          </p:cNvSpPr>
          <p:nvPr>
            <p:ph idx="1"/>
          </p:nvPr>
        </p:nvSpPr>
        <p:spPr>
          <a:xfrm>
            <a:off x="1066800" y="1674511"/>
            <a:ext cx="7010399" cy="3508977"/>
          </a:xfrm>
        </p:spPr>
        <p:txBody>
          <a:bodyPr>
            <a:noAutofit/>
          </a:bodyPr>
          <a:lstStyle/>
          <a:p>
            <a:pPr marL="0" indent="0">
              <a:buNone/>
            </a:pPr>
            <a:r>
              <a:rPr lang="en-US" sz="2000" dirty="0" smtClean="0"/>
              <a:t>Scenario </a:t>
            </a:r>
            <a:r>
              <a:rPr lang="en-US" sz="2000" dirty="0"/>
              <a:t>C</a:t>
            </a:r>
          </a:p>
          <a:p>
            <a:pPr marL="0" indent="0">
              <a:buNone/>
            </a:pPr>
            <a:r>
              <a:rPr lang="en-US" sz="2000" dirty="0"/>
              <a:t> </a:t>
            </a:r>
          </a:p>
          <a:p>
            <a:pPr marL="0" indent="0">
              <a:buNone/>
            </a:pPr>
            <a:r>
              <a:rPr lang="en-US" sz="2000" dirty="0"/>
              <a:t>Ventilated cages are changed on a 14-day interval.  Caretakers assess cages on a daily basis for animal behavior and appearance, and condition of the bedding and cage surfaces.  Additionally, the facility conducted a study to correlate cage cleanliness with ammonia levels and CO</a:t>
            </a:r>
            <a:r>
              <a:rPr lang="en-US" sz="2000" baseline="-25000" dirty="0"/>
              <a:t>2 </a:t>
            </a:r>
            <a:r>
              <a:rPr lang="en-US" sz="2000" dirty="0"/>
              <a:t>over a period of time to determine that this was an appropriate cage change interval.</a:t>
            </a:r>
          </a:p>
          <a:p>
            <a:pPr marL="0" indent="0">
              <a:buNone/>
            </a:pPr>
            <a:r>
              <a:rPr lang="en-US" sz="2000" dirty="0"/>
              <a:t> </a:t>
            </a:r>
          </a:p>
          <a:p>
            <a:pPr marL="0" indent="0">
              <a:buNone/>
            </a:pPr>
            <a:r>
              <a:rPr lang="en-US" sz="2000" dirty="0"/>
              <a:t>Is this an exception, a departure or a non-compliance from the </a:t>
            </a:r>
            <a:r>
              <a:rPr lang="en-US" sz="2000" i="1" dirty="0"/>
              <a:t>Guide </a:t>
            </a:r>
            <a:r>
              <a:rPr lang="en-US" sz="2000" dirty="0"/>
              <a:t>that should be reported and to whom</a:t>
            </a:r>
            <a:r>
              <a:rPr lang="en-US" sz="2000" dirty="0" smtClean="0"/>
              <a:t>?</a:t>
            </a:r>
            <a:endParaRPr lang="en-US" sz="2000" dirty="0"/>
          </a:p>
        </p:txBody>
      </p:sp>
    </p:spTree>
    <p:extLst>
      <p:ext uri="{BB962C8B-B14F-4D97-AF65-F5344CB8AC3E}">
        <p14:creationId xmlns:p14="http://schemas.microsoft.com/office/powerpoint/2010/main" val="2896183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75264"/>
            <a:ext cx="7024744" cy="648736"/>
          </a:xfrm>
        </p:spPr>
        <p:txBody>
          <a:bodyPr>
            <a:normAutofit fontScale="90000"/>
          </a:bodyPr>
          <a:lstStyle/>
          <a:p>
            <a:pPr algn="ctr"/>
            <a:r>
              <a:rPr lang="en-US" dirty="0"/>
              <a:t>Social Housing</a:t>
            </a:r>
          </a:p>
        </p:txBody>
      </p:sp>
      <p:sp>
        <p:nvSpPr>
          <p:cNvPr id="3" name="Content Placeholder 2"/>
          <p:cNvSpPr>
            <a:spLocks noGrp="1"/>
          </p:cNvSpPr>
          <p:nvPr>
            <p:ph idx="1"/>
          </p:nvPr>
        </p:nvSpPr>
        <p:spPr>
          <a:xfrm>
            <a:off x="1043492" y="2209800"/>
            <a:ext cx="7048052" cy="3508977"/>
          </a:xfrm>
        </p:spPr>
        <p:txBody>
          <a:bodyPr>
            <a:normAutofit/>
          </a:bodyPr>
          <a:lstStyle/>
          <a:p>
            <a:pPr marL="0" indent="0">
              <a:buNone/>
            </a:pPr>
            <a:r>
              <a:rPr lang="en-US" sz="2000" dirty="0"/>
              <a:t>Scenario D</a:t>
            </a:r>
          </a:p>
          <a:p>
            <a:pPr marL="0" indent="0">
              <a:buNone/>
            </a:pPr>
            <a:r>
              <a:rPr lang="en-US" sz="2000" dirty="0"/>
              <a:t> </a:t>
            </a:r>
          </a:p>
          <a:p>
            <a:pPr marL="0" indent="0">
              <a:buNone/>
            </a:pPr>
            <a:r>
              <a:rPr lang="en-US" sz="2000" dirty="0"/>
              <a:t>A facility houses male rabbits singly.  The veterinarian was concerned that pair housing could lead to serious injury or death to the rabbits.  The justification for single housing is reviewed regularly by the IACUC and veterinarian.</a:t>
            </a:r>
          </a:p>
          <a:p>
            <a:pPr marL="0" indent="0">
              <a:buNone/>
            </a:pPr>
            <a:r>
              <a:rPr lang="en-US" sz="2000" dirty="0"/>
              <a:t> </a:t>
            </a:r>
          </a:p>
          <a:p>
            <a:pPr marL="0" indent="0">
              <a:buNone/>
            </a:pPr>
            <a:r>
              <a:rPr lang="en-US" sz="2000" dirty="0"/>
              <a:t>Is this an exception, a departure or a non-compliance from the </a:t>
            </a:r>
            <a:r>
              <a:rPr lang="en-US" sz="2000" i="1" dirty="0"/>
              <a:t>Guide </a:t>
            </a:r>
            <a:r>
              <a:rPr lang="en-US" sz="2000" dirty="0"/>
              <a:t>that should be reported and to whom?</a:t>
            </a:r>
          </a:p>
          <a:p>
            <a:endParaRPr lang="en-US" sz="2000" dirty="0"/>
          </a:p>
        </p:txBody>
      </p:sp>
    </p:spTree>
    <p:extLst>
      <p:ext uri="{BB962C8B-B14F-4D97-AF65-F5344CB8AC3E}">
        <p14:creationId xmlns:p14="http://schemas.microsoft.com/office/powerpoint/2010/main" val="367607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1295400"/>
          </a:xfrm>
        </p:spPr>
        <p:txBody>
          <a:bodyPr>
            <a:noAutofit/>
          </a:bodyPr>
          <a:lstStyle/>
          <a:p>
            <a:pPr marL="0" indent="0"/>
            <a:r>
              <a:rPr lang="en-US" sz="2000" b="1" dirty="0">
                <a:solidFill>
                  <a:schemeClr val="tx1"/>
                </a:solidFill>
              </a:rPr>
              <a:t>Goal:  </a:t>
            </a:r>
            <a:r>
              <a:rPr lang="en-US" sz="2000" b="1" dirty="0" smtClean="0">
                <a:solidFill>
                  <a:schemeClr val="tx1"/>
                </a:solidFill>
              </a:rPr>
              <a:t/>
            </a:r>
            <a:br>
              <a:rPr lang="en-US" sz="2000" b="1" dirty="0" smtClean="0">
                <a:solidFill>
                  <a:schemeClr val="tx1"/>
                </a:solidFill>
              </a:rPr>
            </a:br>
            <a:r>
              <a:rPr lang="en-US" sz="2000" dirty="0" smtClean="0">
                <a:solidFill>
                  <a:srgbClr val="000000"/>
                </a:solidFill>
              </a:rPr>
              <a:t>Understanding </a:t>
            </a:r>
            <a:r>
              <a:rPr lang="en-US" sz="2000" i="1" dirty="0">
                <a:solidFill>
                  <a:srgbClr val="000000"/>
                </a:solidFill>
              </a:rPr>
              <a:t>Guide</a:t>
            </a:r>
            <a:r>
              <a:rPr lang="en-US" sz="2000" dirty="0">
                <a:solidFill>
                  <a:srgbClr val="000000"/>
                </a:solidFill>
              </a:rPr>
              <a:t> departures and to appropriately report findings to address institutional regulatory burden. </a:t>
            </a:r>
          </a:p>
        </p:txBody>
      </p:sp>
      <p:sp>
        <p:nvSpPr>
          <p:cNvPr id="3" name="Content Placeholder 2"/>
          <p:cNvSpPr>
            <a:spLocks noGrp="1"/>
          </p:cNvSpPr>
          <p:nvPr>
            <p:ph idx="1"/>
          </p:nvPr>
        </p:nvSpPr>
        <p:spPr>
          <a:xfrm>
            <a:off x="1066800" y="2667000"/>
            <a:ext cx="6777317" cy="3581400"/>
          </a:xfrm>
        </p:spPr>
        <p:txBody>
          <a:bodyPr>
            <a:normAutofit fontScale="92500" lnSpcReduction="20000"/>
          </a:bodyPr>
          <a:lstStyle/>
          <a:p>
            <a:pPr marL="0" indent="0">
              <a:buNone/>
            </a:pPr>
            <a:r>
              <a:rPr lang="en-US" sz="2200" b="1" dirty="0" smtClean="0">
                <a:solidFill>
                  <a:srgbClr val="000000"/>
                </a:solidFill>
              </a:rPr>
              <a:t>Objectives:</a:t>
            </a:r>
            <a:endParaRPr lang="en-US" sz="2200" b="1" dirty="0">
              <a:solidFill>
                <a:srgbClr val="000000"/>
              </a:solidFill>
            </a:endParaRPr>
          </a:p>
          <a:p>
            <a:pPr lvl="0">
              <a:buFont typeface="Wingdings" charset="2"/>
              <a:buChar char="u"/>
            </a:pPr>
            <a:r>
              <a:rPr lang="en-US" sz="2200" u="sng" dirty="0">
                <a:solidFill>
                  <a:srgbClr val="000000"/>
                </a:solidFill>
              </a:rPr>
              <a:t>Define</a:t>
            </a:r>
            <a:r>
              <a:rPr lang="en-US" sz="2200" dirty="0">
                <a:solidFill>
                  <a:srgbClr val="000000"/>
                </a:solidFill>
              </a:rPr>
              <a:t> </a:t>
            </a:r>
            <a:r>
              <a:rPr lang="en-US" sz="2200" b="1" dirty="0">
                <a:solidFill>
                  <a:srgbClr val="000000"/>
                </a:solidFill>
              </a:rPr>
              <a:t>must</a:t>
            </a:r>
            <a:r>
              <a:rPr lang="en-US" sz="2200" dirty="0">
                <a:solidFill>
                  <a:srgbClr val="000000"/>
                </a:solidFill>
              </a:rPr>
              <a:t>, </a:t>
            </a:r>
            <a:r>
              <a:rPr lang="en-US" sz="2200" b="1" dirty="0">
                <a:solidFill>
                  <a:srgbClr val="000000"/>
                </a:solidFill>
              </a:rPr>
              <a:t>should,</a:t>
            </a:r>
            <a:r>
              <a:rPr lang="en-US" sz="2200" dirty="0">
                <a:solidFill>
                  <a:srgbClr val="000000"/>
                </a:solidFill>
              </a:rPr>
              <a:t> or</a:t>
            </a:r>
            <a:r>
              <a:rPr lang="en-US" sz="2200" b="1" dirty="0">
                <a:solidFill>
                  <a:srgbClr val="000000"/>
                </a:solidFill>
              </a:rPr>
              <a:t> may</a:t>
            </a:r>
            <a:r>
              <a:rPr lang="en-US" sz="2200" dirty="0">
                <a:solidFill>
                  <a:srgbClr val="000000"/>
                </a:solidFill>
              </a:rPr>
              <a:t>. </a:t>
            </a:r>
            <a:r>
              <a:rPr lang="en-US" sz="1500" dirty="0">
                <a:solidFill>
                  <a:srgbClr val="000000"/>
                </a:solidFill>
              </a:rPr>
              <a:t>(LOC</a:t>
            </a:r>
            <a:r>
              <a:rPr lang="en-US" sz="1500" dirty="0" smtClean="0">
                <a:solidFill>
                  <a:srgbClr val="000000"/>
                </a:solidFill>
              </a:rPr>
              <a:t>)</a:t>
            </a:r>
            <a:endParaRPr lang="en-US" sz="1500" dirty="0">
              <a:solidFill>
                <a:srgbClr val="000000"/>
              </a:solidFill>
            </a:endParaRPr>
          </a:p>
          <a:p>
            <a:pPr lvl="0">
              <a:buFont typeface="Wingdings" charset="2"/>
              <a:buChar char="u"/>
            </a:pPr>
            <a:r>
              <a:rPr lang="en-US" sz="2200" u="sng" dirty="0">
                <a:solidFill>
                  <a:srgbClr val="000000"/>
                </a:solidFill>
              </a:rPr>
              <a:t>Identify</a:t>
            </a:r>
            <a:r>
              <a:rPr lang="en-US" sz="2200" dirty="0">
                <a:solidFill>
                  <a:srgbClr val="000000"/>
                </a:solidFill>
              </a:rPr>
              <a:t> </a:t>
            </a:r>
            <a:r>
              <a:rPr lang="en-US" sz="2200" b="1" dirty="0">
                <a:solidFill>
                  <a:srgbClr val="000000"/>
                </a:solidFill>
              </a:rPr>
              <a:t>exceptions </a:t>
            </a:r>
            <a:r>
              <a:rPr lang="en-US" sz="2200" dirty="0">
                <a:solidFill>
                  <a:srgbClr val="000000"/>
                </a:solidFill>
              </a:rPr>
              <a:t>specifically as described in the </a:t>
            </a:r>
            <a:r>
              <a:rPr lang="en-US" sz="2200" i="1" dirty="0">
                <a:solidFill>
                  <a:srgbClr val="000000"/>
                </a:solidFill>
              </a:rPr>
              <a:t>Guide</a:t>
            </a:r>
            <a:r>
              <a:rPr lang="en-US" sz="2200" dirty="0">
                <a:solidFill>
                  <a:srgbClr val="000000"/>
                </a:solidFill>
              </a:rPr>
              <a:t>. </a:t>
            </a:r>
            <a:r>
              <a:rPr lang="en-US" sz="1500" dirty="0">
                <a:solidFill>
                  <a:srgbClr val="000000"/>
                </a:solidFill>
              </a:rPr>
              <a:t>(LOC</a:t>
            </a:r>
            <a:r>
              <a:rPr lang="en-US" sz="1500" dirty="0" smtClean="0">
                <a:solidFill>
                  <a:srgbClr val="000000"/>
                </a:solidFill>
              </a:rPr>
              <a:t>)</a:t>
            </a:r>
            <a:endParaRPr lang="en-US" sz="1500" dirty="0">
              <a:solidFill>
                <a:srgbClr val="000000"/>
              </a:solidFill>
            </a:endParaRPr>
          </a:p>
          <a:p>
            <a:pPr lvl="0">
              <a:buFont typeface="Wingdings" charset="2"/>
              <a:buChar char="u"/>
            </a:pPr>
            <a:r>
              <a:rPr lang="en-US" sz="2200" u="sng" dirty="0">
                <a:solidFill>
                  <a:srgbClr val="000000"/>
                </a:solidFill>
              </a:rPr>
              <a:t>Determine</a:t>
            </a:r>
            <a:r>
              <a:rPr lang="en-US" sz="2200" dirty="0">
                <a:solidFill>
                  <a:srgbClr val="000000"/>
                </a:solidFill>
              </a:rPr>
              <a:t> if a finding is an IACUC </a:t>
            </a:r>
            <a:r>
              <a:rPr lang="en-US" sz="2200" b="1" dirty="0">
                <a:solidFill>
                  <a:srgbClr val="000000"/>
                </a:solidFill>
              </a:rPr>
              <a:t>approved departure</a:t>
            </a:r>
            <a:r>
              <a:rPr lang="en-US" sz="2200" dirty="0">
                <a:solidFill>
                  <a:srgbClr val="000000"/>
                </a:solidFill>
              </a:rPr>
              <a:t> or a validated </a:t>
            </a:r>
            <a:r>
              <a:rPr lang="en-US" sz="2200" b="1" dirty="0">
                <a:solidFill>
                  <a:srgbClr val="000000"/>
                </a:solidFill>
              </a:rPr>
              <a:t>performance standard</a:t>
            </a:r>
            <a:r>
              <a:rPr lang="en-US" sz="2200" dirty="0">
                <a:solidFill>
                  <a:srgbClr val="000000"/>
                </a:solidFill>
              </a:rPr>
              <a:t>. </a:t>
            </a:r>
            <a:r>
              <a:rPr lang="en-US" sz="1500" dirty="0">
                <a:solidFill>
                  <a:srgbClr val="000000"/>
                </a:solidFill>
              </a:rPr>
              <a:t>(LOC/HOC</a:t>
            </a:r>
            <a:r>
              <a:rPr lang="en-US" sz="1500" dirty="0" smtClean="0">
                <a:solidFill>
                  <a:srgbClr val="000000"/>
                </a:solidFill>
              </a:rPr>
              <a:t>)</a:t>
            </a:r>
            <a:endParaRPr lang="en-US" sz="1500" dirty="0">
              <a:solidFill>
                <a:srgbClr val="000000"/>
              </a:solidFill>
            </a:endParaRPr>
          </a:p>
          <a:p>
            <a:pPr lvl="0">
              <a:buFont typeface="Wingdings" charset="2"/>
              <a:buChar char="u"/>
            </a:pPr>
            <a:r>
              <a:rPr lang="en-US" sz="2200" u="sng" dirty="0">
                <a:solidFill>
                  <a:srgbClr val="000000"/>
                </a:solidFill>
              </a:rPr>
              <a:t>Categorize</a:t>
            </a:r>
            <a:r>
              <a:rPr lang="en-US" sz="2200" dirty="0">
                <a:solidFill>
                  <a:srgbClr val="000000"/>
                </a:solidFill>
              </a:rPr>
              <a:t> the status of a finding as </a:t>
            </a:r>
            <a:r>
              <a:rPr lang="en-US" sz="2200" b="1" dirty="0">
                <a:solidFill>
                  <a:srgbClr val="000000"/>
                </a:solidFill>
              </a:rPr>
              <a:t>not a departure</a:t>
            </a:r>
            <a:r>
              <a:rPr lang="en-US" sz="2200" dirty="0">
                <a:solidFill>
                  <a:srgbClr val="000000"/>
                </a:solidFill>
              </a:rPr>
              <a:t>, an </a:t>
            </a:r>
            <a:r>
              <a:rPr lang="en-US" sz="2200" b="1" dirty="0">
                <a:solidFill>
                  <a:srgbClr val="000000"/>
                </a:solidFill>
              </a:rPr>
              <a:t>approved departure</a:t>
            </a:r>
            <a:r>
              <a:rPr lang="en-US" sz="2200" dirty="0">
                <a:solidFill>
                  <a:srgbClr val="000000"/>
                </a:solidFill>
              </a:rPr>
              <a:t>, or </a:t>
            </a:r>
            <a:r>
              <a:rPr lang="en-US" sz="2200" b="1" dirty="0">
                <a:solidFill>
                  <a:srgbClr val="000000"/>
                </a:solidFill>
              </a:rPr>
              <a:t>noncompliance</a:t>
            </a:r>
            <a:r>
              <a:rPr lang="en-US" sz="2200" dirty="0">
                <a:solidFill>
                  <a:srgbClr val="000000"/>
                </a:solidFill>
              </a:rPr>
              <a:t>. </a:t>
            </a:r>
            <a:r>
              <a:rPr lang="en-US" sz="1500" dirty="0">
                <a:solidFill>
                  <a:srgbClr val="000000"/>
                </a:solidFill>
              </a:rPr>
              <a:t>(HOC</a:t>
            </a:r>
            <a:r>
              <a:rPr lang="en-US" sz="1500" dirty="0" smtClean="0">
                <a:solidFill>
                  <a:srgbClr val="000000"/>
                </a:solidFill>
              </a:rPr>
              <a:t>)</a:t>
            </a:r>
            <a:endParaRPr lang="en-US" sz="1500" dirty="0">
              <a:solidFill>
                <a:srgbClr val="000000"/>
              </a:solidFill>
            </a:endParaRPr>
          </a:p>
          <a:p>
            <a:pPr lvl="0">
              <a:buFont typeface="Wingdings" charset="2"/>
              <a:buChar char="u"/>
            </a:pPr>
            <a:r>
              <a:rPr lang="en-US" sz="2200" u="sng" dirty="0">
                <a:solidFill>
                  <a:srgbClr val="000000"/>
                </a:solidFill>
              </a:rPr>
              <a:t>Determine</a:t>
            </a:r>
            <a:r>
              <a:rPr lang="en-US" sz="2200" dirty="0">
                <a:solidFill>
                  <a:srgbClr val="000000"/>
                </a:solidFill>
              </a:rPr>
              <a:t> the appropriate </a:t>
            </a:r>
            <a:r>
              <a:rPr lang="en-US" sz="2200" b="1" dirty="0">
                <a:solidFill>
                  <a:srgbClr val="000000"/>
                </a:solidFill>
              </a:rPr>
              <a:t>reporting </a:t>
            </a:r>
            <a:r>
              <a:rPr lang="en-US" sz="2200" dirty="0">
                <a:solidFill>
                  <a:srgbClr val="000000"/>
                </a:solidFill>
              </a:rPr>
              <a:t>requirements for a departure. </a:t>
            </a:r>
            <a:r>
              <a:rPr lang="en-US" sz="1500" dirty="0">
                <a:solidFill>
                  <a:srgbClr val="000000"/>
                </a:solidFill>
              </a:rPr>
              <a:t>(LOC/HOC)</a:t>
            </a:r>
          </a:p>
          <a:p>
            <a:endParaRPr lang="en-US" sz="1800" dirty="0"/>
          </a:p>
        </p:txBody>
      </p:sp>
    </p:spTree>
    <p:extLst>
      <p:ext uri="{BB962C8B-B14F-4D97-AF65-F5344CB8AC3E}">
        <p14:creationId xmlns:p14="http://schemas.microsoft.com/office/powerpoint/2010/main" val="325795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724936"/>
          </a:xfrm>
        </p:spPr>
        <p:txBody>
          <a:bodyPr/>
          <a:lstStyle/>
          <a:p>
            <a:r>
              <a:rPr lang="en-US" dirty="0" smtClean="0"/>
              <a:t>Summative Assessment	</a:t>
            </a:r>
            <a:endParaRPr lang="en-US" dirty="0"/>
          </a:p>
        </p:txBody>
      </p:sp>
      <p:sp>
        <p:nvSpPr>
          <p:cNvPr id="3" name="Content Placeholder 2"/>
          <p:cNvSpPr>
            <a:spLocks noGrp="1"/>
          </p:cNvSpPr>
          <p:nvPr>
            <p:ph idx="1"/>
          </p:nvPr>
        </p:nvSpPr>
        <p:spPr>
          <a:xfrm>
            <a:off x="1066800" y="1828800"/>
            <a:ext cx="6777317" cy="3508977"/>
          </a:xfrm>
        </p:spPr>
        <p:txBody>
          <a:bodyPr>
            <a:normAutofit/>
          </a:bodyPr>
          <a:lstStyle/>
          <a:p>
            <a:pPr marL="0" indent="0">
              <a:buNone/>
            </a:pPr>
            <a:r>
              <a:rPr lang="en-US" dirty="0" smtClean="0"/>
              <a:t>A pre- and post-test will be given to each individual assessing their knowledge of the following:</a:t>
            </a:r>
          </a:p>
          <a:p>
            <a:pPr lvl="3" indent="-342900">
              <a:buFont typeface="Wingdings" charset="2"/>
              <a:buChar char="u"/>
            </a:pPr>
            <a:r>
              <a:rPr lang="en-US" sz="2400" dirty="0" smtClean="0"/>
              <a:t>Identification of </a:t>
            </a:r>
            <a:r>
              <a:rPr lang="en-US" sz="2400" i="1" dirty="0" smtClean="0"/>
              <a:t>Guide</a:t>
            </a:r>
            <a:r>
              <a:rPr lang="en-US" sz="2400" dirty="0" smtClean="0"/>
              <a:t> departures.</a:t>
            </a:r>
            <a:endParaRPr lang="en-US" sz="2400" dirty="0"/>
          </a:p>
          <a:p>
            <a:pPr lvl="3" indent="-342900">
              <a:buFont typeface="Wingdings" charset="2"/>
              <a:buChar char="u"/>
            </a:pPr>
            <a:r>
              <a:rPr lang="en-US" sz="2400" dirty="0" smtClean="0"/>
              <a:t>Appropriately report findings.</a:t>
            </a:r>
            <a:endParaRPr lang="en-US" sz="2400" dirty="0"/>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705430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724936"/>
          </a:xfrm>
        </p:spPr>
        <p:txBody>
          <a:bodyPr/>
          <a:lstStyle/>
          <a:p>
            <a:r>
              <a:rPr lang="en-US" dirty="0" smtClean="0"/>
              <a:t>Goal</a:t>
            </a:r>
            <a:endParaRPr lang="en-US" dirty="0"/>
          </a:p>
        </p:txBody>
      </p:sp>
      <p:sp>
        <p:nvSpPr>
          <p:cNvPr id="3" name="Content Placeholder 2"/>
          <p:cNvSpPr>
            <a:spLocks noGrp="1"/>
          </p:cNvSpPr>
          <p:nvPr>
            <p:ph idx="1"/>
          </p:nvPr>
        </p:nvSpPr>
        <p:spPr>
          <a:xfrm>
            <a:off x="990600" y="1828800"/>
            <a:ext cx="6777317" cy="3508977"/>
          </a:xfrm>
        </p:spPr>
        <p:txBody>
          <a:bodyPr/>
          <a:lstStyle/>
          <a:p>
            <a:pPr marL="0" indent="0">
              <a:buNone/>
            </a:pPr>
            <a:r>
              <a:rPr lang="en-US" b="1" dirty="0"/>
              <a:t>Audience: </a:t>
            </a:r>
            <a:r>
              <a:rPr lang="en-US" dirty="0"/>
              <a:t>IACUC </a:t>
            </a:r>
            <a:r>
              <a:rPr lang="en-US" dirty="0" smtClean="0"/>
              <a:t>members</a:t>
            </a:r>
          </a:p>
          <a:p>
            <a:pPr marL="0" indent="0">
              <a:buNone/>
            </a:pPr>
            <a:endParaRPr lang="en-US" dirty="0"/>
          </a:p>
          <a:p>
            <a:pPr marL="0" indent="0">
              <a:buNone/>
            </a:pPr>
            <a:endParaRPr lang="en-US" dirty="0"/>
          </a:p>
          <a:p>
            <a:pPr marL="0" indent="0">
              <a:buNone/>
            </a:pPr>
            <a:r>
              <a:rPr lang="en-US" b="1" dirty="0" smtClean="0"/>
              <a:t>Goal:  </a:t>
            </a:r>
            <a:r>
              <a:rPr lang="en-US" dirty="0" smtClean="0"/>
              <a:t>Understanding </a:t>
            </a:r>
            <a:r>
              <a:rPr lang="en-US" i="1" dirty="0" smtClean="0"/>
              <a:t>Guide</a:t>
            </a:r>
            <a:r>
              <a:rPr lang="en-US" dirty="0" smtClean="0"/>
              <a:t> departures and to appropriately report findings to address </a:t>
            </a:r>
            <a:r>
              <a:rPr lang="en-US" dirty="0"/>
              <a:t>institutional regulatory </a:t>
            </a:r>
            <a:r>
              <a:rPr lang="en-US" dirty="0" smtClean="0"/>
              <a:t>burden. </a:t>
            </a:r>
            <a:endParaRPr lang="en-US" dirty="0"/>
          </a:p>
          <a:p>
            <a:endParaRPr lang="en-US" dirty="0"/>
          </a:p>
        </p:txBody>
      </p:sp>
    </p:spTree>
    <p:extLst>
      <p:ext uri="{BB962C8B-B14F-4D97-AF65-F5344CB8AC3E}">
        <p14:creationId xmlns:p14="http://schemas.microsoft.com/office/powerpoint/2010/main" val="2225425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801136"/>
          </a:xfrm>
        </p:spPr>
        <p:txBody>
          <a:bodyPr/>
          <a:lstStyle/>
          <a:p>
            <a:r>
              <a:rPr lang="en-US" dirty="0" smtClean="0"/>
              <a:t>Objectives</a:t>
            </a:r>
            <a:endParaRPr lang="en-US" dirty="0"/>
          </a:p>
        </p:txBody>
      </p:sp>
      <p:sp>
        <p:nvSpPr>
          <p:cNvPr id="3" name="Content Placeholder 2"/>
          <p:cNvSpPr>
            <a:spLocks noGrp="1"/>
          </p:cNvSpPr>
          <p:nvPr>
            <p:ph idx="1"/>
          </p:nvPr>
        </p:nvSpPr>
        <p:spPr>
          <a:xfrm>
            <a:off x="1066800" y="1524000"/>
            <a:ext cx="6777317" cy="4419600"/>
          </a:xfrm>
        </p:spPr>
        <p:txBody>
          <a:bodyPr>
            <a:normAutofit fontScale="92500" lnSpcReduction="20000"/>
          </a:bodyPr>
          <a:lstStyle/>
          <a:p>
            <a:pPr marL="0" indent="0">
              <a:buNone/>
            </a:pPr>
            <a:r>
              <a:rPr lang="en-US" dirty="0" smtClean="0"/>
              <a:t>Participants </a:t>
            </a:r>
            <a:r>
              <a:rPr lang="en-US" dirty="0"/>
              <a:t>will be able to</a:t>
            </a:r>
            <a:r>
              <a:rPr lang="en-US" dirty="0" smtClean="0"/>
              <a:t>:</a:t>
            </a:r>
          </a:p>
          <a:p>
            <a:pPr marL="0" indent="0">
              <a:buNone/>
            </a:pPr>
            <a:endParaRPr lang="en-US" dirty="0"/>
          </a:p>
          <a:p>
            <a:pPr lvl="0">
              <a:buFont typeface="Wingdings" charset="2"/>
              <a:buChar char="u"/>
            </a:pPr>
            <a:r>
              <a:rPr lang="en-US" u="sng" dirty="0"/>
              <a:t>Define</a:t>
            </a:r>
            <a:r>
              <a:rPr lang="en-US" dirty="0"/>
              <a:t> </a:t>
            </a:r>
            <a:r>
              <a:rPr lang="en-US" b="1" dirty="0"/>
              <a:t>must</a:t>
            </a:r>
            <a:r>
              <a:rPr lang="en-US" dirty="0"/>
              <a:t>, </a:t>
            </a:r>
            <a:r>
              <a:rPr lang="en-US" b="1" dirty="0"/>
              <a:t>should,</a:t>
            </a:r>
            <a:r>
              <a:rPr lang="en-US" dirty="0"/>
              <a:t> or</a:t>
            </a:r>
            <a:r>
              <a:rPr lang="en-US" b="1" dirty="0"/>
              <a:t> may</a:t>
            </a:r>
            <a:r>
              <a:rPr lang="en-US" dirty="0"/>
              <a:t>. </a:t>
            </a:r>
            <a:r>
              <a:rPr lang="en-US" sz="1800" dirty="0"/>
              <a:t>(LOC)</a:t>
            </a:r>
          </a:p>
          <a:p>
            <a:pPr marL="68580" indent="0">
              <a:buNone/>
            </a:pPr>
            <a:endParaRPr lang="en-US" dirty="0"/>
          </a:p>
          <a:p>
            <a:pPr lvl="0">
              <a:buFont typeface="Wingdings" charset="2"/>
              <a:buChar char="u"/>
            </a:pPr>
            <a:r>
              <a:rPr lang="en-US" u="sng" dirty="0" smtClean="0"/>
              <a:t>Identify</a:t>
            </a:r>
            <a:r>
              <a:rPr lang="en-US" dirty="0" smtClean="0"/>
              <a:t> an </a:t>
            </a:r>
            <a:r>
              <a:rPr lang="en-US" dirty="0"/>
              <a:t>IACUC </a:t>
            </a:r>
            <a:r>
              <a:rPr lang="en-US" b="1" dirty="0"/>
              <a:t>approved </a:t>
            </a:r>
            <a:r>
              <a:rPr lang="en-US" b="1" dirty="0" smtClean="0"/>
              <a:t>departure, exception</a:t>
            </a:r>
            <a:r>
              <a:rPr lang="en-US" dirty="0" smtClean="0"/>
              <a:t> </a:t>
            </a:r>
            <a:r>
              <a:rPr lang="en-US" dirty="0"/>
              <a:t>or a validated </a:t>
            </a:r>
            <a:r>
              <a:rPr lang="en-US" b="1" dirty="0"/>
              <a:t>performance standard</a:t>
            </a:r>
            <a:r>
              <a:rPr lang="en-US" dirty="0"/>
              <a:t>. </a:t>
            </a:r>
            <a:r>
              <a:rPr lang="en-US" sz="1800" dirty="0"/>
              <a:t>(LOC/HOC)</a:t>
            </a:r>
          </a:p>
          <a:p>
            <a:pPr>
              <a:buFont typeface="Wingdings" charset="2"/>
              <a:buChar char="u"/>
            </a:pPr>
            <a:endParaRPr lang="en-US" dirty="0"/>
          </a:p>
          <a:p>
            <a:pPr lvl="0">
              <a:buFont typeface="Wingdings" charset="2"/>
              <a:buChar char="u"/>
            </a:pPr>
            <a:r>
              <a:rPr lang="en-US" u="sng" dirty="0"/>
              <a:t>Categorize</a:t>
            </a:r>
            <a:r>
              <a:rPr lang="en-US" dirty="0"/>
              <a:t> the status of a finding as </a:t>
            </a:r>
            <a:r>
              <a:rPr lang="en-US" b="1" dirty="0"/>
              <a:t>not a departure</a:t>
            </a:r>
            <a:r>
              <a:rPr lang="en-US" dirty="0"/>
              <a:t>, an </a:t>
            </a:r>
            <a:r>
              <a:rPr lang="en-US" b="1" dirty="0"/>
              <a:t>approved departure</a:t>
            </a:r>
            <a:r>
              <a:rPr lang="en-US" dirty="0"/>
              <a:t>, or </a:t>
            </a:r>
            <a:r>
              <a:rPr lang="en-US" b="1" dirty="0"/>
              <a:t>noncompliance</a:t>
            </a:r>
            <a:r>
              <a:rPr lang="en-US" dirty="0"/>
              <a:t>. </a:t>
            </a:r>
            <a:r>
              <a:rPr lang="en-US" sz="1800" dirty="0"/>
              <a:t>(HOC)</a:t>
            </a:r>
          </a:p>
          <a:p>
            <a:pPr>
              <a:buFont typeface="Wingdings" charset="2"/>
              <a:buChar char="u"/>
            </a:pPr>
            <a:endParaRPr lang="en-US" dirty="0"/>
          </a:p>
          <a:p>
            <a:pPr lvl="0">
              <a:buFont typeface="Wingdings" charset="2"/>
              <a:buChar char="u"/>
            </a:pPr>
            <a:r>
              <a:rPr lang="en-US" u="sng" dirty="0"/>
              <a:t>Determine</a:t>
            </a:r>
            <a:r>
              <a:rPr lang="en-US" dirty="0"/>
              <a:t> the appropriate </a:t>
            </a:r>
            <a:r>
              <a:rPr lang="en-US" b="1" dirty="0"/>
              <a:t>reporting </a:t>
            </a:r>
            <a:r>
              <a:rPr lang="en-US" dirty="0"/>
              <a:t>requirements for a departure. </a:t>
            </a:r>
            <a:r>
              <a:rPr lang="en-US" sz="1800" dirty="0"/>
              <a:t>(LOC/HOC)</a:t>
            </a:r>
          </a:p>
          <a:p>
            <a:pPr>
              <a:buFont typeface="Wingdings" charset="2"/>
              <a:buChar char="u"/>
            </a:pPr>
            <a:endParaRPr lang="en-US" dirty="0"/>
          </a:p>
        </p:txBody>
      </p:sp>
    </p:spTree>
    <p:extLst>
      <p:ext uri="{BB962C8B-B14F-4D97-AF65-F5344CB8AC3E}">
        <p14:creationId xmlns:p14="http://schemas.microsoft.com/office/powerpoint/2010/main" val="882238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US" dirty="0" smtClean="0"/>
              <a:t>Participants </a:t>
            </a:r>
            <a:r>
              <a:rPr lang="en-US" dirty="0"/>
              <a:t>will be able to:</a:t>
            </a:r>
          </a:p>
          <a:p>
            <a:pPr lvl="0"/>
            <a:r>
              <a:rPr lang="en-US" u="sng" dirty="0"/>
              <a:t>Explain </a:t>
            </a:r>
            <a:r>
              <a:rPr lang="en-US" dirty="0"/>
              <a:t>the difference between</a:t>
            </a:r>
            <a:r>
              <a:rPr lang="en-US" i="1" dirty="0"/>
              <a:t> </a:t>
            </a:r>
            <a:r>
              <a:rPr lang="en-US" b="1" dirty="0"/>
              <a:t>must</a:t>
            </a:r>
            <a:r>
              <a:rPr lang="en-US" dirty="0"/>
              <a:t>, </a:t>
            </a:r>
            <a:r>
              <a:rPr lang="en-US" b="1" dirty="0"/>
              <a:t>should,</a:t>
            </a:r>
            <a:r>
              <a:rPr lang="en-US" dirty="0"/>
              <a:t> or</a:t>
            </a:r>
            <a:r>
              <a:rPr lang="en-US" b="1" dirty="0"/>
              <a:t> may </a:t>
            </a:r>
            <a:r>
              <a:rPr lang="en-US" dirty="0"/>
              <a:t>as described in the</a:t>
            </a:r>
            <a:r>
              <a:rPr lang="en-US" i="1" dirty="0"/>
              <a:t> Guide</a:t>
            </a:r>
            <a:r>
              <a:rPr lang="en-US" dirty="0"/>
              <a:t>. (LOC)</a:t>
            </a:r>
          </a:p>
          <a:p>
            <a:pPr lvl="0"/>
            <a:r>
              <a:rPr lang="en-US" u="sng" dirty="0"/>
              <a:t>(Identify)</a:t>
            </a:r>
            <a:r>
              <a:rPr lang="en-US" dirty="0"/>
              <a:t> exceptions specifically described in the </a:t>
            </a:r>
            <a:r>
              <a:rPr lang="en-US" i="1" dirty="0"/>
              <a:t>Guide</a:t>
            </a:r>
            <a:r>
              <a:rPr lang="en-US" dirty="0"/>
              <a:t>. (LOC)</a:t>
            </a:r>
          </a:p>
          <a:p>
            <a:pPr lvl="0"/>
            <a:r>
              <a:rPr lang="en-US" u="sng" dirty="0"/>
              <a:t>Determine</a:t>
            </a:r>
            <a:r>
              <a:rPr lang="en-US" dirty="0"/>
              <a:t> if an animal care and use program (ACUP) finding is an IACUC approved deviation or a validated performance standard. (LOC/HOC)</a:t>
            </a:r>
          </a:p>
          <a:p>
            <a:pPr lvl="0"/>
            <a:r>
              <a:rPr lang="en-US" u="sng" dirty="0"/>
              <a:t>Categorize</a:t>
            </a:r>
            <a:r>
              <a:rPr lang="en-US" dirty="0"/>
              <a:t> the status of a finding as not a departure, an approved departure, or noncompliance. (HOC)</a:t>
            </a:r>
          </a:p>
          <a:p>
            <a:pPr lvl="0"/>
            <a:r>
              <a:rPr lang="en-US" u="sng" dirty="0"/>
              <a:t>Determine</a:t>
            </a:r>
            <a:r>
              <a:rPr lang="en-US" dirty="0"/>
              <a:t> the appropriate reporting requirements for a departure from the </a:t>
            </a:r>
            <a:r>
              <a:rPr lang="en-US" i="1" dirty="0"/>
              <a:t>Guide</a:t>
            </a:r>
            <a:r>
              <a:rPr lang="en-US" dirty="0"/>
              <a:t>. (LOC/HOC)</a:t>
            </a:r>
          </a:p>
          <a:p>
            <a:endParaRPr lang="en-US" dirty="0"/>
          </a:p>
        </p:txBody>
      </p:sp>
      <p:sp>
        <p:nvSpPr>
          <p:cNvPr id="2" name="Title 1"/>
          <p:cNvSpPr>
            <a:spLocks noGrp="1"/>
          </p:cNvSpPr>
          <p:nvPr>
            <p:ph type="title"/>
          </p:nvPr>
        </p:nvSpPr>
        <p:spPr/>
        <p:txBody>
          <a:bodyPr/>
          <a:lstStyle/>
          <a:p>
            <a:r>
              <a:rPr lang="en-US" dirty="0" smtClean="0"/>
              <a:t>Objectives</a:t>
            </a:r>
            <a:endParaRPr lang="en-US" dirty="0"/>
          </a:p>
        </p:txBody>
      </p:sp>
      <p:pic>
        <p:nvPicPr>
          <p:cNvPr id="4" name="Content Placeholder 2" descr="Flow chart: Depature from the Guide Reporting Requirement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0" y="-9525"/>
            <a:ext cx="9144000" cy="6791325"/>
          </a:xfrm>
          <a:prstGeom prst="rect">
            <a:avLst/>
          </a:prstGeom>
        </p:spPr>
      </p:pic>
    </p:spTree>
    <p:extLst>
      <p:ext uri="{BB962C8B-B14F-4D97-AF65-F5344CB8AC3E}">
        <p14:creationId xmlns:p14="http://schemas.microsoft.com/office/powerpoint/2010/main" val="1928900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024744" cy="801136"/>
          </a:xfrm>
        </p:spPr>
        <p:txBody>
          <a:bodyPr/>
          <a:lstStyle/>
          <a:p>
            <a:r>
              <a:rPr lang="en-US" dirty="0" smtClean="0"/>
              <a:t>Must, Should and May</a:t>
            </a:r>
            <a:endParaRPr lang="en-US" dirty="0"/>
          </a:p>
        </p:txBody>
      </p:sp>
      <p:sp>
        <p:nvSpPr>
          <p:cNvPr id="3" name="Content Placeholder 2"/>
          <p:cNvSpPr>
            <a:spLocks noGrp="1"/>
          </p:cNvSpPr>
          <p:nvPr>
            <p:ph idx="1"/>
          </p:nvPr>
        </p:nvSpPr>
        <p:spPr>
          <a:xfrm>
            <a:off x="1066800" y="1828800"/>
            <a:ext cx="6777317" cy="3508977"/>
          </a:xfrm>
        </p:spPr>
        <p:txBody>
          <a:bodyPr>
            <a:normAutofit/>
          </a:bodyPr>
          <a:lstStyle/>
          <a:p>
            <a:pPr>
              <a:buFont typeface="Wingdings" charset="2"/>
              <a:buChar char="u"/>
            </a:pPr>
            <a:r>
              <a:rPr lang="en-US" dirty="0"/>
              <a:t>Shout out:  </a:t>
            </a:r>
            <a:endParaRPr lang="en-US" sz="1600" dirty="0"/>
          </a:p>
          <a:p>
            <a:pPr lvl="1">
              <a:buFont typeface="Wingdings" charset="2"/>
              <a:buChar char="u"/>
            </a:pPr>
            <a:r>
              <a:rPr lang="en-US" sz="2400" dirty="0"/>
              <a:t>What is </a:t>
            </a:r>
            <a:r>
              <a:rPr lang="en-US" sz="2400" dirty="0" smtClean="0"/>
              <a:t>a “must”?</a:t>
            </a:r>
            <a:endParaRPr lang="en-US" sz="1600" dirty="0"/>
          </a:p>
          <a:p>
            <a:pPr lvl="1">
              <a:buFont typeface="Wingdings" charset="2"/>
              <a:buChar char="u"/>
            </a:pPr>
            <a:r>
              <a:rPr lang="en-US" sz="2400" dirty="0"/>
              <a:t>What is </a:t>
            </a:r>
            <a:r>
              <a:rPr lang="en-US" sz="2400" dirty="0" smtClean="0"/>
              <a:t>a “should”?</a:t>
            </a:r>
            <a:endParaRPr lang="en-US" sz="1600" dirty="0"/>
          </a:p>
          <a:p>
            <a:pPr lvl="1">
              <a:buFont typeface="Wingdings" charset="2"/>
              <a:buChar char="u"/>
            </a:pPr>
            <a:r>
              <a:rPr lang="en-US" sz="2400" dirty="0"/>
              <a:t>What is a </a:t>
            </a:r>
            <a:r>
              <a:rPr lang="en-US" sz="2400" dirty="0" smtClean="0"/>
              <a:t>“may”?</a:t>
            </a:r>
          </a:p>
          <a:p>
            <a:pPr marL="365760" lvl="1" indent="0">
              <a:buNone/>
            </a:pPr>
            <a:endParaRPr lang="en-US" sz="1600" dirty="0"/>
          </a:p>
          <a:p>
            <a:endParaRPr lang="en-US" sz="1600" dirty="0"/>
          </a:p>
          <a:p>
            <a:endParaRPr lang="en-US" dirty="0" smtClean="0"/>
          </a:p>
          <a:p>
            <a:pPr marL="68580" indent="0">
              <a:buNone/>
            </a:pPr>
            <a:r>
              <a:rPr lang="en-US" dirty="0" smtClean="0"/>
              <a:t>(insert picture of </a:t>
            </a:r>
            <a:r>
              <a:rPr lang="en-US" i="1" dirty="0" smtClean="0"/>
              <a:t>Guide</a:t>
            </a:r>
            <a:r>
              <a:rPr lang="en-US" dirty="0" smtClean="0"/>
              <a:t>)</a:t>
            </a:r>
            <a:endParaRPr lang="en-US" dirty="0"/>
          </a:p>
        </p:txBody>
      </p:sp>
    </p:spTree>
    <p:extLst>
      <p:ext uri="{BB962C8B-B14F-4D97-AF65-F5344CB8AC3E}">
        <p14:creationId xmlns:p14="http://schemas.microsoft.com/office/powerpoint/2010/main" val="779178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1715536"/>
          </a:xfrm>
        </p:spPr>
        <p:txBody>
          <a:bodyPr>
            <a:normAutofit fontScale="90000"/>
          </a:bodyPr>
          <a:lstStyle/>
          <a:p>
            <a:r>
              <a:rPr lang="en-US" dirty="0"/>
              <a:t>Approved Departure, Exception, or Performance Standard</a:t>
            </a:r>
          </a:p>
        </p:txBody>
      </p:sp>
      <p:sp>
        <p:nvSpPr>
          <p:cNvPr id="3" name="Content Placeholder 2"/>
          <p:cNvSpPr>
            <a:spLocks noGrp="1"/>
          </p:cNvSpPr>
          <p:nvPr>
            <p:ph idx="1"/>
          </p:nvPr>
        </p:nvSpPr>
        <p:spPr>
          <a:xfrm>
            <a:off x="1066800" y="2819400"/>
            <a:ext cx="6777317" cy="3352800"/>
          </a:xfrm>
        </p:spPr>
        <p:txBody>
          <a:bodyPr>
            <a:normAutofit/>
          </a:bodyPr>
          <a:lstStyle/>
          <a:p>
            <a:pPr marL="68580" indent="0">
              <a:buNone/>
            </a:pPr>
            <a:r>
              <a:rPr lang="en-US" i="1" dirty="0"/>
              <a:t>Think-pair-share </a:t>
            </a:r>
            <a:r>
              <a:rPr lang="en-US" sz="1400" i="1" dirty="0"/>
              <a:t>(time: 1</a:t>
            </a:r>
            <a:r>
              <a:rPr lang="en-US" sz="1400" i="1" dirty="0" smtClean="0"/>
              <a:t>0 </a:t>
            </a:r>
            <a:r>
              <a:rPr lang="en-US" sz="1400" i="1" dirty="0"/>
              <a:t>min)</a:t>
            </a:r>
          </a:p>
          <a:p>
            <a:pPr marL="68580" indent="0">
              <a:buNone/>
            </a:pPr>
            <a:endParaRPr lang="en-US" sz="1400" i="1" dirty="0"/>
          </a:p>
          <a:p>
            <a:pPr lvl="0">
              <a:buFont typeface="Wingdings" charset="2"/>
              <a:buChar char="u"/>
            </a:pPr>
            <a:r>
              <a:rPr lang="en-US" sz="2200" dirty="0">
                <a:solidFill>
                  <a:srgbClr val="000000"/>
                </a:solidFill>
              </a:rPr>
              <a:t>What is an IACUC approved departure?</a:t>
            </a:r>
          </a:p>
          <a:p>
            <a:pPr lvl="0">
              <a:buFont typeface="Wingdings" charset="2"/>
              <a:buChar char="u"/>
            </a:pPr>
            <a:r>
              <a:rPr lang="en-US" sz="2200" dirty="0">
                <a:solidFill>
                  <a:srgbClr val="000000"/>
                </a:solidFill>
              </a:rPr>
              <a:t>What is an exception?</a:t>
            </a:r>
          </a:p>
          <a:p>
            <a:pPr lvl="0">
              <a:buFont typeface="Wingdings" charset="2"/>
              <a:buChar char="u"/>
            </a:pPr>
            <a:r>
              <a:rPr lang="en-US" sz="2200" dirty="0">
                <a:solidFill>
                  <a:srgbClr val="000000"/>
                </a:solidFill>
              </a:rPr>
              <a:t>What is a performance standard</a:t>
            </a:r>
            <a:r>
              <a:rPr lang="en-US" sz="2200" dirty="0" smtClean="0">
                <a:solidFill>
                  <a:srgbClr val="000000"/>
                </a:solidFill>
              </a:rPr>
              <a:t>?</a:t>
            </a:r>
            <a:endParaRPr lang="en-US" sz="2200" dirty="0">
              <a:solidFill>
                <a:srgbClr val="000000"/>
              </a:solidFill>
            </a:endParaRPr>
          </a:p>
          <a:p>
            <a:pPr>
              <a:buFont typeface="Wingdings" charset="2"/>
              <a:buChar char="u"/>
            </a:pPr>
            <a:endParaRPr lang="en-US" sz="2200" dirty="0" smtClean="0">
              <a:solidFill>
                <a:srgbClr val="000000"/>
              </a:solidFill>
            </a:endParaRPr>
          </a:p>
          <a:p>
            <a:pPr>
              <a:buFont typeface="Wingdings" charset="2"/>
              <a:buChar char="u"/>
            </a:pPr>
            <a:r>
              <a:rPr lang="en-US" sz="2200" dirty="0" smtClean="0">
                <a:solidFill>
                  <a:srgbClr val="000000"/>
                </a:solidFill>
              </a:rPr>
              <a:t>As a group create an </a:t>
            </a:r>
            <a:r>
              <a:rPr lang="en-US" sz="2200" dirty="0">
                <a:solidFill>
                  <a:srgbClr val="000000"/>
                </a:solidFill>
              </a:rPr>
              <a:t>example of </a:t>
            </a:r>
            <a:r>
              <a:rPr lang="en-US" sz="2200" dirty="0" smtClean="0">
                <a:solidFill>
                  <a:srgbClr val="000000"/>
                </a:solidFill>
              </a:rPr>
              <a:t>each.</a:t>
            </a:r>
          </a:p>
          <a:p>
            <a:pPr>
              <a:buFont typeface="Wingdings" charset="2"/>
              <a:buChar char="u"/>
            </a:pPr>
            <a:r>
              <a:rPr lang="en-US" sz="2200" dirty="0" smtClean="0">
                <a:solidFill>
                  <a:srgbClr val="000000"/>
                </a:solidFill>
              </a:rPr>
              <a:t>Report out.</a:t>
            </a:r>
            <a:endParaRPr lang="en-US" dirty="0"/>
          </a:p>
        </p:txBody>
      </p:sp>
    </p:spTree>
    <p:extLst>
      <p:ext uri="{BB962C8B-B14F-4D97-AF65-F5344CB8AC3E}">
        <p14:creationId xmlns:p14="http://schemas.microsoft.com/office/powerpoint/2010/main" val="1406742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7024744" cy="1219200"/>
          </a:xfrm>
        </p:spPr>
        <p:txBody>
          <a:bodyPr>
            <a:normAutofit fontScale="90000"/>
          </a:bodyPr>
          <a:lstStyle/>
          <a:p>
            <a:r>
              <a:rPr lang="en-US" dirty="0" smtClean="0"/>
              <a:t>Categorizing and Reporting:  Scenarios</a:t>
            </a:r>
            <a:endParaRPr lang="en-US" dirty="0"/>
          </a:p>
        </p:txBody>
      </p:sp>
      <p:sp>
        <p:nvSpPr>
          <p:cNvPr id="3" name="Content Placeholder 2"/>
          <p:cNvSpPr>
            <a:spLocks noGrp="1"/>
          </p:cNvSpPr>
          <p:nvPr>
            <p:ph idx="1"/>
          </p:nvPr>
        </p:nvSpPr>
        <p:spPr>
          <a:xfrm>
            <a:off x="1143000" y="2053623"/>
            <a:ext cx="6777317" cy="3508977"/>
          </a:xfrm>
        </p:spPr>
        <p:txBody>
          <a:bodyPr>
            <a:normAutofit lnSpcReduction="10000"/>
          </a:bodyPr>
          <a:lstStyle/>
          <a:p>
            <a:endParaRPr lang="en-US" dirty="0"/>
          </a:p>
          <a:p>
            <a:pPr marL="0" indent="0">
              <a:buNone/>
            </a:pPr>
            <a:r>
              <a:rPr lang="en-US" dirty="0"/>
              <a:t>Each group will be assigned a scenario.  Utilize the flow chart provided to determine which outcome for the finding is appropriate.</a:t>
            </a:r>
          </a:p>
          <a:p>
            <a:pPr marL="0" indent="0">
              <a:buNone/>
            </a:pPr>
            <a:r>
              <a:rPr lang="en-US" dirty="0"/>
              <a:t/>
            </a:r>
            <a:br>
              <a:rPr lang="en-US" dirty="0"/>
            </a:br>
            <a:r>
              <a:rPr lang="en-US" dirty="0"/>
              <a:t>Each group appoints a spokesperson to report out the action(s) to be taken based on the determination made.</a:t>
            </a:r>
          </a:p>
          <a:p>
            <a:endParaRPr lang="en-US" dirty="0"/>
          </a:p>
        </p:txBody>
      </p:sp>
    </p:spTree>
    <p:extLst>
      <p:ext uri="{BB962C8B-B14F-4D97-AF65-F5344CB8AC3E}">
        <p14:creationId xmlns:p14="http://schemas.microsoft.com/office/powerpoint/2010/main" val="2918828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914400"/>
            <a:ext cx="7024744" cy="724936"/>
          </a:xfrm>
        </p:spPr>
        <p:txBody>
          <a:bodyPr/>
          <a:lstStyle/>
          <a:p>
            <a:pPr algn="ctr"/>
            <a:r>
              <a:rPr lang="en-US" dirty="0" smtClean="0"/>
              <a:t>Lighting</a:t>
            </a:r>
            <a:endParaRPr lang="en-US" dirty="0"/>
          </a:p>
        </p:txBody>
      </p:sp>
      <p:sp>
        <p:nvSpPr>
          <p:cNvPr id="3" name="Content Placeholder 2"/>
          <p:cNvSpPr>
            <a:spLocks noGrp="1"/>
          </p:cNvSpPr>
          <p:nvPr>
            <p:ph idx="1"/>
          </p:nvPr>
        </p:nvSpPr>
        <p:spPr>
          <a:xfrm>
            <a:off x="1043492" y="2209800"/>
            <a:ext cx="7024742" cy="3508977"/>
          </a:xfrm>
        </p:spPr>
        <p:txBody>
          <a:bodyPr>
            <a:normAutofit fontScale="85000" lnSpcReduction="20000"/>
          </a:bodyPr>
          <a:lstStyle/>
          <a:p>
            <a:pPr marL="0" indent="0">
              <a:buNone/>
            </a:pPr>
            <a:r>
              <a:rPr lang="en-US" dirty="0" smtClean="0"/>
              <a:t>Scenario </a:t>
            </a:r>
            <a:r>
              <a:rPr lang="en-US" dirty="0"/>
              <a:t>A</a:t>
            </a:r>
          </a:p>
          <a:p>
            <a:pPr marL="0" indent="0">
              <a:buNone/>
            </a:pPr>
            <a:endParaRPr lang="en-US" dirty="0"/>
          </a:p>
          <a:p>
            <a:pPr marL="0" indent="0">
              <a:buNone/>
            </a:pPr>
            <a:r>
              <a:rPr lang="en-US" dirty="0"/>
              <a:t>During a semi-annual facility inspection an IACUC member noticed that there were overhead red lights on in a rat room.  Upon further investigation it was determined that the red lights were left on on all day.  During the night the white lights were on.  According to the protocol the animals will be on a reverse light cycle.  </a:t>
            </a:r>
          </a:p>
          <a:p>
            <a:pPr marL="0" indent="0">
              <a:buNone/>
            </a:pPr>
            <a:r>
              <a:rPr lang="en-US" dirty="0"/>
              <a:t> </a:t>
            </a:r>
          </a:p>
          <a:p>
            <a:pPr marL="0" indent="0">
              <a:buNone/>
            </a:pPr>
            <a:r>
              <a:rPr lang="en-US" dirty="0"/>
              <a:t>Is this an exception, a departure or a non-compliance from the </a:t>
            </a:r>
            <a:r>
              <a:rPr lang="en-US" i="1" dirty="0"/>
              <a:t>Guide </a:t>
            </a:r>
            <a:r>
              <a:rPr lang="en-US" dirty="0"/>
              <a:t>that should be reported?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29427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914400"/>
            <a:ext cx="7024744" cy="801136"/>
          </a:xfrm>
        </p:spPr>
        <p:txBody>
          <a:bodyPr/>
          <a:lstStyle/>
          <a:p>
            <a:pPr algn="ctr"/>
            <a:r>
              <a:rPr lang="en-US" dirty="0" smtClean="0"/>
              <a:t>Prolonged Restraint</a:t>
            </a:r>
            <a:endParaRPr lang="en-US" dirty="0"/>
          </a:p>
        </p:txBody>
      </p:sp>
      <p:sp>
        <p:nvSpPr>
          <p:cNvPr id="3" name="Content Placeholder 2"/>
          <p:cNvSpPr>
            <a:spLocks noGrp="1"/>
          </p:cNvSpPr>
          <p:nvPr>
            <p:ph idx="1"/>
          </p:nvPr>
        </p:nvSpPr>
        <p:spPr>
          <a:xfrm>
            <a:off x="1043492" y="2209800"/>
            <a:ext cx="7024742" cy="3508977"/>
          </a:xfrm>
        </p:spPr>
        <p:txBody>
          <a:bodyPr>
            <a:normAutofit fontScale="85000" lnSpcReduction="10000"/>
          </a:bodyPr>
          <a:lstStyle/>
          <a:p>
            <a:pPr marL="0" indent="0">
              <a:buNone/>
            </a:pPr>
            <a:r>
              <a:rPr lang="en-US" dirty="0" smtClean="0"/>
              <a:t>Scenario </a:t>
            </a:r>
            <a:r>
              <a:rPr lang="en-US" dirty="0"/>
              <a:t>B</a:t>
            </a:r>
          </a:p>
          <a:p>
            <a:pPr marL="0" indent="0">
              <a:buNone/>
            </a:pPr>
            <a:r>
              <a:rPr lang="en-US" dirty="0"/>
              <a:t> </a:t>
            </a:r>
          </a:p>
          <a:p>
            <a:pPr marL="0" indent="0">
              <a:buNone/>
            </a:pPr>
            <a:r>
              <a:rPr lang="en-US" dirty="0"/>
              <a:t>Sheep are confined to a stanchion for up to 30 days post-surgery.  They are provided food, water and 24-hour care.  They are not provided any break from the stanchion.   They can lay down but their head is restrained so that they must face forward.  The protocol was scientifically justified and approved by the IACUC.</a:t>
            </a:r>
          </a:p>
          <a:p>
            <a:pPr marL="0" indent="0">
              <a:buNone/>
            </a:pPr>
            <a:r>
              <a:rPr lang="en-US" dirty="0"/>
              <a:t> </a:t>
            </a:r>
          </a:p>
          <a:p>
            <a:pPr marL="0" indent="0">
              <a:buNone/>
            </a:pPr>
            <a:r>
              <a:rPr lang="en-US" dirty="0"/>
              <a:t>Is this an exception, a departure or a non-compliance from the </a:t>
            </a:r>
            <a:r>
              <a:rPr lang="en-US" i="1" dirty="0"/>
              <a:t>Guide </a:t>
            </a:r>
            <a:r>
              <a:rPr lang="en-US" dirty="0"/>
              <a:t>that should be reported and to whom?</a:t>
            </a:r>
          </a:p>
          <a:p>
            <a:pPr marL="0" indent="0">
              <a:buNone/>
            </a:pPr>
            <a:endParaRPr lang="en-US" dirty="0"/>
          </a:p>
        </p:txBody>
      </p:sp>
    </p:spTree>
    <p:extLst>
      <p:ext uri="{BB962C8B-B14F-4D97-AF65-F5344CB8AC3E}">
        <p14:creationId xmlns:p14="http://schemas.microsoft.com/office/powerpoint/2010/main" val="20809726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559</TotalTime>
  <Words>939</Words>
  <Application>Microsoft Office PowerPoint</Application>
  <PresentationFormat>On-screen Show (4:3)</PresentationFormat>
  <Paragraphs>155</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Century Gothic</vt:lpstr>
      <vt:lpstr>Wingdings</vt:lpstr>
      <vt:lpstr>Wingdings 2</vt:lpstr>
      <vt:lpstr>Austin</vt:lpstr>
      <vt:lpstr>Departures </vt:lpstr>
      <vt:lpstr>Goal</vt:lpstr>
      <vt:lpstr>Objectives</vt:lpstr>
      <vt:lpstr>Objectives</vt:lpstr>
      <vt:lpstr>Must, Should and May</vt:lpstr>
      <vt:lpstr>Approved Departure, Exception, or Performance Standard</vt:lpstr>
      <vt:lpstr>Categorizing and Reporting:  Scenarios</vt:lpstr>
      <vt:lpstr>Lighting</vt:lpstr>
      <vt:lpstr>Prolonged Restraint</vt:lpstr>
      <vt:lpstr>IVC Cage Sanitation</vt:lpstr>
      <vt:lpstr>Social Housing</vt:lpstr>
      <vt:lpstr>Goal:   Understanding Guide departures and to appropriately report findings to address institutional regulatory burden. </vt:lpstr>
      <vt:lpstr>Summative Assessment </vt:lpstr>
    </vt:vector>
  </TitlesOfParts>
  <Company>ICARE Project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ICARE Training Module: Departures</dc:title>
  <dc:subject>ICARE Training Module: Departures</dc:subject>
  <dc:creator>ICARE Project</dc:creator>
  <cp:keywords>ICARE Training Module: Departures</cp:keywords>
  <cp:lastModifiedBy>OLAW</cp:lastModifiedBy>
  <cp:revision>62</cp:revision>
  <dcterms:created xsi:type="dcterms:W3CDTF">2017-05-02T22:20:24Z</dcterms:created>
  <dcterms:modified xsi:type="dcterms:W3CDTF">2018-02-23T15:54:42Z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